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72" r:id="rId5"/>
    <p:sldId id="271" r:id="rId6"/>
    <p:sldId id="265" r:id="rId7"/>
    <p:sldId id="261" r:id="rId8"/>
    <p:sldId id="263" r:id="rId9"/>
    <p:sldId id="266" r:id="rId10"/>
    <p:sldId id="268" r:id="rId11"/>
    <p:sldId id="267" r:id="rId12"/>
    <p:sldId id="273" r:id="rId13"/>
    <p:sldId id="274" r:id="rId14"/>
    <p:sldId id="275" r:id="rId15"/>
    <p:sldId id="276" r:id="rId16"/>
    <p:sldId id="270" r:id="rId1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26EE56"/>
    <a:srgbClr val="970F97"/>
    <a:srgbClr val="2A3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9FAA54-1EF4-41FB-A65C-FAC2AF952346}" type="datetimeFigureOut">
              <a:rPr lang="es-PE" smtClean="0"/>
              <a:t>17/02/2017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C411C93-C9A0-40DC-BA69-287967588921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700808"/>
            <a:ext cx="6336704" cy="15343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E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POLÍTICA DE SEGURIDAD Y SALUD EN EL TRABAJO</a:t>
            </a:r>
            <a:endParaRPr lang="es-PE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4437112"/>
            <a:ext cx="6080720" cy="936104"/>
          </a:xfrm>
        </p:spPr>
        <p:txBody>
          <a:bodyPr>
            <a:normAutofit fontScale="55000" lnSpcReduction="20000"/>
          </a:bodyPr>
          <a:lstStyle/>
          <a:p>
            <a:endParaRPr lang="es-PE" dirty="0" smtClean="0"/>
          </a:p>
          <a:p>
            <a:r>
              <a:rPr lang="es-PE" sz="51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DIRECCIÓN DE SALUD IV LIMA ESTE</a:t>
            </a:r>
            <a:endParaRPr lang="es-PE" sz="51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88832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>                                                                                                                               </a:t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/>
            </a:r>
            <a:br>
              <a:rPr lang="es-PE" sz="2200" dirty="0" smtClean="0">
                <a:latin typeface="Algerian" panose="04020705040A02060702" pitchFamily="82" charset="0"/>
              </a:rPr>
            </a:b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r>
              <a:rPr lang="es-PE" sz="2200" dirty="0" smtClean="0">
                <a:latin typeface="Algerian" panose="04020705040A02060702" pitchFamily="82" charset="0"/>
              </a:rPr>
              <a:t>                                                                                                                                     </a:t>
            </a:r>
            <a:r>
              <a:rPr lang="es-PE" sz="2200" dirty="0">
                <a:latin typeface="Algerian" panose="04020705040A02060702" pitchFamily="82" charset="0"/>
              </a:rPr>
              <a:t/>
            </a:r>
            <a:br>
              <a:rPr lang="es-PE" sz="2200" dirty="0">
                <a:latin typeface="Algerian" panose="04020705040A02060702" pitchFamily="82" charset="0"/>
              </a:rPr>
            </a:b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3717032"/>
            <a:ext cx="4320480" cy="26642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PE" sz="1600" dirty="0" smtClean="0">
                <a:latin typeface="Comic Sans MS" panose="030F0702030302020204" pitchFamily="66" charset="0"/>
              </a:rPr>
              <a:t>La </a:t>
            </a:r>
            <a:r>
              <a:rPr lang="es-PE" sz="1600" dirty="0">
                <a:latin typeface="Comic Sans MS" panose="030F0702030302020204" pitchFamily="66" charset="0"/>
              </a:rPr>
              <a:t>identificación de peligros, es la acción </a:t>
            </a:r>
            <a:r>
              <a:rPr lang="es-PE" sz="1600" dirty="0" smtClean="0">
                <a:latin typeface="Comic Sans MS" panose="030F0702030302020204" pitchFamily="66" charset="0"/>
              </a:rPr>
              <a:t>de observar</a:t>
            </a:r>
            <a:r>
              <a:rPr lang="es-PE" sz="1600" dirty="0">
                <a:latin typeface="Comic Sans MS" panose="030F0702030302020204" pitchFamily="66" charset="0"/>
              </a:rPr>
              <a:t>, identificar y analizar los peligros </a:t>
            </a:r>
            <a:r>
              <a:rPr lang="es-PE" sz="1600" dirty="0" smtClean="0">
                <a:latin typeface="Comic Sans MS" panose="030F0702030302020204" pitchFamily="66" charset="0"/>
              </a:rPr>
              <a:t>o factores </a:t>
            </a:r>
            <a:r>
              <a:rPr lang="es-PE" sz="1600" dirty="0">
                <a:latin typeface="Comic Sans MS" panose="030F0702030302020204" pitchFamily="66" charset="0"/>
              </a:rPr>
              <a:t>de riesgo, relacionados con los </a:t>
            </a:r>
            <a:r>
              <a:rPr lang="es-PE" sz="1600" dirty="0" smtClean="0">
                <a:latin typeface="Comic Sans MS" panose="030F0702030302020204" pitchFamily="66" charset="0"/>
              </a:rPr>
              <a:t>aspectos del </a:t>
            </a:r>
            <a:r>
              <a:rPr lang="es-PE" sz="1600" dirty="0">
                <a:latin typeface="Comic Sans MS" panose="030F0702030302020204" pitchFamily="66" charset="0"/>
              </a:rPr>
              <a:t>trabajo, ambiente de trabajo, estructura e</a:t>
            </a:r>
          </a:p>
          <a:p>
            <a:pPr marL="68580" indent="0" algn="ctr">
              <a:buNone/>
            </a:pPr>
            <a:r>
              <a:rPr lang="es-PE" sz="1600" dirty="0">
                <a:latin typeface="Comic Sans MS" panose="030F0702030302020204" pitchFamily="66" charset="0"/>
              </a:rPr>
              <a:t>instalaciones, equipos de trabajo, </a:t>
            </a:r>
            <a:r>
              <a:rPr lang="es-PE" sz="1600" dirty="0" smtClean="0">
                <a:latin typeface="Comic Sans MS" panose="030F0702030302020204" pitchFamily="66" charset="0"/>
              </a:rPr>
              <a:t>maquinaria </a:t>
            </a:r>
            <a:r>
              <a:rPr lang="es-PE" sz="1600" dirty="0" smtClean="0">
                <a:latin typeface="Comic Sans MS" panose="030F0702030302020204" pitchFamily="66" charset="0"/>
              </a:rPr>
              <a:t>y herramientas</a:t>
            </a:r>
            <a:r>
              <a:rPr lang="es-PE" sz="1600" dirty="0">
                <a:latin typeface="Comic Sans MS" panose="030F0702030302020204" pitchFamily="66" charset="0"/>
              </a:rPr>
              <a:t>. </a:t>
            </a:r>
            <a:endParaRPr lang="es-PE" sz="1600" dirty="0" smtClean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1600" dirty="0">
                <a:latin typeface="Comic Sans MS" panose="030F0702030302020204" pitchFamily="66" charset="0"/>
              </a:rPr>
              <a:t>L</a:t>
            </a:r>
            <a:r>
              <a:rPr lang="es-PE" sz="1600" dirty="0" smtClean="0">
                <a:latin typeface="Comic Sans MS" panose="030F0702030302020204" pitchFamily="66" charset="0"/>
              </a:rPr>
              <a:t>os </a:t>
            </a:r>
            <a:r>
              <a:rPr lang="es-PE" sz="1600" dirty="0" smtClean="0">
                <a:latin typeface="Comic Sans MS" panose="030F0702030302020204" pitchFamily="66" charset="0"/>
              </a:rPr>
              <a:t>peligros </a:t>
            </a:r>
            <a:r>
              <a:rPr lang="es-PE" sz="1600" dirty="0" smtClean="0">
                <a:latin typeface="Comic Sans MS" panose="030F0702030302020204" pitchFamily="66" charset="0"/>
              </a:rPr>
              <a:t>pueden </a:t>
            </a:r>
            <a:r>
              <a:rPr lang="es-PE" sz="1600" dirty="0" smtClean="0">
                <a:latin typeface="Comic Sans MS" panose="030F0702030302020204" pitchFamily="66" charset="0"/>
              </a:rPr>
              <a:t>ser: químicos, físicos</a:t>
            </a:r>
            <a:r>
              <a:rPr lang="es-PE" sz="1600" dirty="0">
                <a:latin typeface="Comic Sans MS" panose="030F0702030302020204" pitchFamily="66" charset="0"/>
              </a:rPr>
              <a:t>, </a:t>
            </a:r>
            <a:r>
              <a:rPr lang="es-PE" sz="1600" dirty="0" smtClean="0">
                <a:latin typeface="Comic Sans MS" panose="030F0702030302020204" pitchFamily="66" charset="0"/>
              </a:rPr>
              <a:t>biológico, </a:t>
            </a:r>
            <a:r>
              <a:rPr lang="es-PE" sz="1600" dirty="0">
                <a:latin typeface="Comic Sans MS" panose="030F0702030302020204" pitchFamily="66" charset="0"/>
              </a:rPr>
              <a:t>factores de </a:t>
            </a:r>
            <a:r>
              <a:rPr lang="es-PE" sz="1600" dirty="0" smtClean="0">
                <a:latin typeface="Comic Sans MS" panose="030F0702030302020204" pitchFamily="66" charset="0"/>
              </a:rPr>
              <a:t>riesgo disergonómicos  </a:t>
            </a:r>
            <a:r>
              <a:rPr lang="es-PE" sz="1600" dirty="0">
                <a:latin typeface="Comic Sans MS" panose="030F0702030302020204" pitchFamily="66" charset="0"/>
              </a:rPr>
              <a:t>y </a:t>
            </a:r>
            <a:r>
              <a:rPr lang="es-PE" sz="1600" dirty="0" smtClean="0">
                <a:latin typeface="Comic Sans MS" panose="030F0702030302020204" pitchFamily="66" charset="0"/>
              </a:rPr>
              <a:t>psicosociales.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5076056" y="1916833"/>
            <a:ext cx="3456384" cy="4392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PE" sz="1600" dirty="0">
                <a:latin typeface="Comic Sans MS" panose="030F0702030302020204" pitchFamily="66" charset="0"/>
              </a:rPr>
              <a:t>La evaluación deberá realizarse considerando </a:t>
            </a:r>
            <a:r>
              <a:rPr lang="es-PE" sz="1600" dirty="0" smtClean="0">
                <a:latin typeface="Comic Sans MS" panose="030F0702030302020204" pitchFamily="66" charset="0"/>
              </a:rPr>
              <a:t>la información </a:t>
            </a:r>
            <a:r>
              <a:rPr lang="es-PE" sz="1600" dirty="0">
                <a:latin typeface="Comic Sans MS" panose="030F0702030302020204" pitchFamily="66" charset="0"/>
              </a:rPr>
              <a:t>sobre la organización, </a:t>
            </a:r>
            <a:r>
              <a:rPr lang="es-PE" sz="1600" dirty="0" smtClean="0">
                <a:latin typeface="Comic Sans MS" panose="030F0702030302020204" pitchFamily="66" charset="0"/>
              </a:rPr>
              <a:t>las características </a:t>
            </a:r>
            <a:r>
              <a:rPr lang="es-PE" sz="1600" dirty="0">
                <a:latin typeface="Comic Sans MS" panose="030F0702030302020204" pitchFamily="66" charset="0"/>
              </a:rPr>
              <a:t>y complejidad del trabajo, </a:t>
            </a:r>
            <a:r>
              <a:rPr lang="es-PE" sz="1600" dirty="0" smtClean="0">
                <a:latin typeface="Comic Sans MS" panose="030F0702030302020204" pitchFamily="66" charset="0"/>
              </a:rPr>
              <a:t>los materiales </a:t>
            </a:r>
            <a:r>
              <a:rPr lang="es-PE" sz="1600" dirty="0">
                <a:latin typeface="Comic Sans MS" panose="030F0702030302020204" pitchFamily="66" charset="0"/>
              </a:rPr>
              <a:t>utilizados, los equipos existentes y </a:t>
            </a:r>
            <a:r>
              <a:rPr lang="es-PE" sz="1600" dirty="0" smtClean="0">
                <a:latin typeface="Comic Sans MS" panose="030F0702030302020204" pitchFamily="66" charset="0"/>
              </a:rPr>
              <a:t>el estado </a:t>
            </a:r>
            <a:r>
              <a:rPr lang="es-PE" sz="1600" dirty="0">
                <a:latin typeface="Comic Sans MS" panose="030F0702030302020204" pitchFamily="66" charset="0"/>
              </a:rPr>
              <a:t>de salud de los trabajadores, </a:t>
            </a:r>
            <a:r>
              <a:rPr lang="es-PE" sz="1600" dirty="0" smtClean="0">
                <a:latin typeface="Comic Sans MS" panose="030F0702030302020204" pitchFamily="66" charset="0"/>
              </a:rPr>
              <a:t>valorando los </a:t>
            </a:r>
            <a:r>
              <a:rPr lang="es-PE" sz="1600" dirty="0">
                <a:latin typeface="Comic Sans MS" panose="030F0702030302020204" pitchFamily="66" charset="0"/>
              </a:rPr>
              <a:t>riesgos </a:t>
            </a:r>
            <a:r>
              <a:rPr lang="es-PE" sz="1600" dirty="0" smtClean="0">
                <a:latin typeface="Comic Sans MS" panose="030F0702030302020204" pitchFamily="66" charset="0"/>
              </a:rPr>
              <a:t>existentes.</a:t>
            </a:r>
          </a:p>
          <a:p>
            <a:pPr marL="68580" indent="0" algn="ctr">
              <a:buNone/>
            </a:pPr>
            <a:endParaRPr lang="es-PE" sz="1600" dirty="0" smtClean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1600" dirty="0" smtClean="0">
                <a:latin typeface="Comic Sans MS" panose="030F0702030302020204" pitchFamily="66" charset="0"/>
              </a:rPr>
              <a:t>Ya </a:t>
            </a:r>
            <a:r>
              <a:rPr lang="es-PE" sz="1600" dirty="0">
                <a:latin typeface="Comic Sans MS" panose="030F0702030302020204" pitchFamily="66" charset="0"/>
              </a:rPr>
              <a:t>que al conocer los </a:t>
            </a:r>
            <a:r>
              <a:rPr lang="es-PE" sz="1600" dirty="0" smtClean="0">
                <a:latin typeface="Comic Sans MS" panose="030F0702030302020204" pitchFamily="66" charset="0"/>
              </a:rPr>
              <a:t>riesgos </a:t>
            </a:r>
            <a:r>
              <a:rPr lang="es-PE" sz="1600" dirty="0" smtClean="0">
                <a:latin typeface="Comic Sans MS" panose="030F0702030302020204" pitchFamily="66" charset="0"/>
              </a:rPr>
              <a:t>se </a:t>
            </a:r>
            <a:r>
              <a:rPr lang="es-PE" sz="1600" dirty="0">
                <a:latin typeface="Comic Sans MS" panose="030F0702030302020204" pitchFamily="66" charset="0"/>
              </a:rPr>
              <a:t>pueden establecer mecanismos de control efectivos que permitan prevenir y minimizar las posibilidades de que un peligro se manifieste.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6" y="575824"/>
            <a:ext cx="7128792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2713"/>
            <a:ext cx="4464496" cy="183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00918" cy="601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Mapa de riesgo</a:t>
            </a:r>
            <a:endParaRPr lang="es-PE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5576" y="2996952"/>
            <a:ext cx="7848872" cy="338437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68580" indent="0" algn="ctr">
              <a:buNone/>
            </a:pPr>
            <a:r>
              <a:rPr lang="es-PE" sz="2600" b="1" dirty="0">
                <a:latin typeface="Comic Sans MS" panose="030F0702030302020204" pitchFamily="66" charset="0"/>
              </a:rPr>
              <a:t>¿Para qué sirve?</a:t>
            </a:r>
          </a:p>
          <a:p>
            <a:pPr marL="68580" indent="0">
              <a:buNone/>
            </a:pPr>
            <a:r>
              <a:rPr lang="es-PE" dirty="0" smtClean="0">
                <a:latin typeface="Comic Sans MS" panose="030F0702030302020204" pitchFamily="66" charset="0"/>
              </a:rPr>
              <a:t>Facilitar  el análisis colectivo de las condiciones de trabajo.</a:t>
            </a:r>
          </a:p>
          <a:p>
            <a:pPr marL="68580" indent="0">
              <a:buNone/>
            </a:pPr>
            <a:endParaRPr lang="es-PE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dirty="0">
                <a:latin typeface="Comic Sans MS" panose="030F0702030302020204" pitchFamily="66" charset="0"/>
              </a:rPr>
              <a:t>C</a:t>
            </a:r>
            <a:r>
              <a:rPr lang="es-PE" dirty="0" smtClean="0">
                <a:latin typeface="Comic Sans MS" panose="030F0702030302020204" pitchFamily="66" charset="0"/>
              </a:rPr>
              <a:t>omo apoyo a las acciones recomendadas para el seguimiento, control y vigilancia de los factores de riesgo.</a:t>
            </a:r>
          </a:p>
          <a:p>
            <a:pPr marL="68580" indent="0">
              <a:buNone/>
            </a:pPr>
            <a:endParaRPr lang="es-PE" dirty="0" smtClean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2600" b="1" dirty="0" smtClean="0">
                <a:latin typeface="Comic Sans MS" panose="030F0702030302020204" pitchFamily="66" charset="0"/>
              </a:rPr>
              <a:t>¿Cómo se elabora</a:t>
            </a:r>
            <a:r>
              <a:rPr lang="es-PE" sz="2600" b="1" dirty="0">
                <a:latin typeface="Comic Sans MS" panose="030F0702030302020204" pitchFamily="66" charset="0"/>
              </a:rPr>
              <a:t>?</a:t>
            </a:r>
          </a:p>
          <a:p>
            <a:pPr marL="68580" indent="0">
              <a:buNone/>
            </a:pPr>
            <a:r>
              <a:rPr lang="es-PE" dirty="0" smtClean="0">
                <a:latin typeface="Comic Sans MS" panose="030F0702030302020204" pitchFamily="66" charset="0"/>
              </a:rPr>
              <a:t>Elaborar un plano sencillo de las instalaciones de la entidad pública, ubicando los puestos de trabajo, maquinarias o equipos existentes que generan riesgo alto.</a:t>
            </a:r>
          </a:p>
          <a:p>
            <a:pPr marL="68580" indent="0">
              <a:buNone/>
            </a:pPr>
            <a:endParaRPr lang="es-PE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dirty="0" smtClean="0">
                <a:latin typeface="Comic Sans MS" panose="030F0702030302020204" pitchFamily="66" charset="0"/>
              </a:rPr>
              <a:t>Asignarle un símbolo que represente el tipo de riesgo.</a:t>
            </a:r>
          </a:p>
          <a:p>
            <a:pPr marL="68580" indent="0">
              <a:buNone/>
            </a:pPr>
            <a:endParaRPr lang="es-PE" dirty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dirty="0" smtClean="0">
                <a:latin typeface="Comic Sans MS" panose="030F0702030302020204" pitchFamily="66" charset="0"/>
              </a:rPr>
              <a:t>Asignar un símbolo para adoptar las medidas a utilizarse.</a:t>
            </a:r>
            <a:endParaRPr lang="es-PE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4294967295"/>
          </p:nvPr>
        </p:nvSpPr>
        <p:spPr>
          <a:xfrm>
            <a:off x="827585" y="1773238"/>
            <a:ext cx="7632848" cy="10796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PE" sz="1600" dirty="0" smtClean="0">
                <a:latin typeface="Comic Sans MS" panose="030F0702030302020204" pitchFamily="66" charset="0"/>
              </a:rPr>
              <a:t>Es </a:t>
            </a:r>
            <a:r>
              <a:rPr lang="es-PE" sz="1600" dirty="0">
                <a:latin typeface="Comic Sans MS" panose="030F0702030302020204" pitchFamily="66" charset="0"/>
              </a:rPr>
              <a:t>una representación gráfica de las instalaciones, indicando las zonas en las que se considera la existencia de peligros y la señalización </a:t>
            </a:r>
            <a:r>
              <a:rPr lang="es-PE" sz="1600" dirty="0" smtClean="0">
                <a:latin typeface="Comic Sans MS" panose="030F0702030302020204" pitchFamily="66" charset="0"/>
              </a:rPr>
              <a:t>correspondiente.</a:t>
            </a:r>
          </a:p>
          <a:p>
            <a:pPr marL="68580" indent="0" algn="ctr">
              <a:buNone/>
            </a:pPr>
            <a:r>
              <a:rPr lang="es-PE" sz="1600" dirty="0" smtClean="0">
                <a:latin typeface="Comic Sans MS" panose="030F0702030302020204" pitchFamily="66" charset="0"/>
              </a:rPr>
              <a:t>Simbología </a:t>
            </a:r>
            <a:r>
              <a:rPr lang="es-PE" sz="1600" dirty="0">
                <a:latin typeface="Comic Sans MS" panose="030F0702030302020204" pitchFamily="66" charset="0"/>
              </a:rPr>
              <a:t>a usar: </a:t>
            </a:r>
            <a:r>
              <a:rPr lang="es-PE" sz="1400" dirty="0">
                <a:latin typeface="Comic Sans MS" panose="030F0702030302020204" pitchFamily="66" charset="0"/>
              </a:rPr>
              <a:t>NTP 399.010-1 </a:t>
            </a:r>
            <a:r>
              <a:rPr lang="es-PE" sz="1600" dirty="0">
                <a:latin typeface="Comic Sans MS" panose="030F0702030302020204" pitchFamily="66" charset="0"/>
              </a:rPr>
              <a:t>Señales de </a:t>
            </a:r>
            <a:r>
              <a:rPr lang="es-PE" sz="1600" dirty="0" smtClean="0">
                <a:latin typeface="Comic Sans MS" panose="030F0702030302020204" pitchFamily="66" charset="0"/>
              </a:rPr>
              <a:t>seguridad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71" y="5445224"/>
            <a:ext cx="100811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MAPA DE  RIESGO</a:t>
            </a:r>
            <a:endParaRPr lang="es-PE" sz="2800" b="1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59179"/>
              </p:ext>
            </p:extLst>
          </p:nvPr>
        </p:nvGraphicFramePr>
        <p:xfrm>
          <a:off x="539552" y="1556792"/>
          <a:ext cx="8136904" cy="509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Acrobat Document" r:id="rId3" imgW="8019898" imgH="5667146" progId="AcroExch.Document.11">
                  <p:embed/>
                </p:oleObj>
              </mc:Choice>
              <mc:Fallback>
                <p:oleObj name="Acrobat Document" r:id="rId3" imgW="8019898" imgH="566714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556792"/>
                        <a:ext cx="8136904" cy="5092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6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itchFamily="2" charset="-79"/>
              </a:rPr>
              <a:t>¿</a:t>
            </a:r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itchFamily="2" charset="-79"/>
              </a:rPr>
              <a:t>POR QUÉ ES IMPORTANTE LA </a:t>
            </a:r>
            <a:r>
              <a:rPr lang="es-PE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itchFamily="2" charset="-79"/>
              </a:rPr>
              <a:t>PARTICIPACIÓN DEL TRABAJADOR EN LA </a:t>
            </a:r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itchFamily="2" charset="-79"/>
              </a:rPr>
              <a:t>SEGURIDAD Y SALUD EN EL TRABAJO?</a:t>
            </a:r>
            <a:endParaRPr lang="es-PE" sz="2800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4"/>
          </p:nvPr>
        </p:nvSpPr>
        <p:spPr>
          <a:xfrm>
            <a:off x="3923928" y="2313431"/>
            <a:ext cx="4141080" cy="3493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es-PE" dirty="0">
                <a:solidFill>
                  <a:schemeClr val="tx1"/>
                </a:solidFill>
                <a:latin typeface="Comic Sans MS" panose="030F0702030302020204" pitchFamily="66" charset="0"/>
              </a:rPr>
              <a:t>Es el eje fundamental del proceso de implementación y ejecución del </a:t>
            </a:r>
            <a:r>
              <a:rPr lang="es-P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Sistema de Gestión de Seguridad y Salud en el Trabajo </a:t>
            </a:r>
            <a:r>
              <a:rPr lang="es-PE" dirty="0">
                <a:solidFill>
                  <a:schemeClr val="tx1"/>
                </a:solidFill>
                <a:latin typeface="Comic Sans MS" panose="030F0702030302020204" pitchFamily="66" charset="0"/>
              </a:rPr>
              <a:t>de la </a:t>
            </a:r>
            <a:r>
              <a:rPr lang="es-P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organización.</a:t>
            </a:r>
          </a:p>
          <a:p>
            <a:pPr marL="68580" indent="0" algn="ctr">
              <a:buNone/>
            </a:pPr>
            <a:endParaRPr lang="es-PE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 </a:t>
            </a:r>
            <a:r>
              <a:rPr lang="es-PE" dirty="0">
                <a:solidFill>
                  <a:schemeClr val="tx1"/>
                </a:solidFill>
                <a:latin typeface="Comic Sans MS" panose="030F0702030302020204" pitchFamily="66" charset="0"/>
              </a:rPr>
              <a:t>hace viable las medidas preventivas y reactivas que adopta el empleador en pro de la </a:t>
            </a:r>
            <a:r>
              <a:rPr lang="es-P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Seguridad en el Trabajo., </a:t>
            </a:r>
            <a:r>
              <a:rPr lang="es-PE" b="1" dirty="0">
                <a:solidFill>
                  <a:schemeClr val="tx1"/>
                </a:solidFill>
                <a:latin typeface="Comic Sans MS" panose="030F0702030302020204" pitchFamily="66" charset="0"/>
              </a:rPr>
              <a:t>ya que sin él, nada será posible en esta materia.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s-P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988469"/>
            <a:ext cx="25922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7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792088"/>
          </a:xfr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>
                <a:latin typeface="Algerian" panose="04020705040A02060702" pitchFamily="82" charset="0"/>
              </a:rPr>
              <a:t/>
            </a:r>
            <a:br>
              <a:rPr lang="es-PE" sz="2800" b="1" dirty="0">
                <a:latin typeface="Algerian" panose="04020705040A02060702" pitchFamily="82" charset="0"/>
              </a:rPr>
            </a:br>
            <a:r>
              <a:rPr lang="es-PE" sz="2800" b="1" dirty="0" smtClean="0">
                <a:latin typeface="Algerian" panose="04020705040A02060702" pitchFamily="82" charset="0"/>
              </a:rPr>
              <a:t/>
            </a:r>
            <a:br>
              <a:rPr lang="es-PE" sz="2800" b="1" dirty="0" smtClean="0">
                <a:latin typeface="Algerian" panose="04020705040A02060702" pitchFamily="82" charset="0"/>
              </a:rPr>
            </a:br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CASOS ESPECIALES DE PROTECCIÓN</a:t>
            </a:r>
            <a:b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es-PE" sz="2800" b="1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067944" y="2313431"/>
            <a:ext cx="4104456" cy="34930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es-ES" dirty="0" smtClean="0">
                <a:solidFill>
                  <a:schemeClr val="tx1"/>
                </a:solidFill>
              </a:rPr>
              <a:t>   </a:t>
            </a:r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Todos </a:t>
            </a: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los </a:t>
            </a:r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trabajadores, tienen </a:t>
            </a: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derecho al mismo nivel de protección en materia de </a:t>
            </a:r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Seguridad y Salud en el Trabajo.</a:t>
            </a:r>
          </a:p>
          <a:p>
            <a:pPr algn="ctr">
              <a:buFont typeface="Arial" charset="0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Merecen </a:t>
            </a: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especial protección la madre gestante y en periodo de lactancia, los discapacitados, los trabajadores adolescentes.</a:t>
            </a:r>
          </a:p>
          <a:p>
            <a:pPr algn="ctr"/>
            <a:endParaRPr lang="es-PE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81787"/>
            <a:ext cx="20162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8" y="408198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 </a:t>
            </a:r>
            <a:r>
              <a:rPr lang="es-PE" dirty="0" smtClean="0"/>
              <a:t>“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295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COMPROMISO INSTITUCIONAL</a:t>
            </a:r>
            <a:endParaRPr lang="es-PE" sz="2800" b="1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ctr">
              <a:buNone/>
            </a:pPr>
            <a:endParaRPr lang="es-PE" sz="2000" b="1" dirty="0" smtClean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2000" b="1" dirty="0" smtClean="0">
                <a:latin typeface="Comic Sans MS" panose="030F0702030302020204" pitchFamily="66" charset="0"/>
              </a:rPr>
              <a:t>La </a:t>
            </a:r>
            <a:r>
              <a:rPr lang="es-PE" sz="2000" b="1" dirty="0">
                <a:latin typeface="Comic Sans MS" panose="030F0702030302020204" pitchFamily="66" charset="0"/>
              </a:rPr>
              <a:t>Dirección </a:t>
            </a:r>
            <a:r>
              <a:rPr lang="es-PE" sz="2000" b="1" dirty="0" smtClean="0">
                <a:latin typeface="Comic Sans MS" panose="030F0702030302020204" pitchFamily="66" charset="0"/>
              </a:rPr>
              <a:t>de </a:t>
            </a:r>
            <a:r>
              <a:rPr lang="es-PE" sz="2000" b="1" dirty="0">
                <a:latin typeface="Comic Sans MS" panose="030F0702030302020204" pitchFamily="66" charset="0"/>
              </a:rPr>
              <a:t>la organización considera las recomendaciones de </a:t>
            </a:r>
            <a:r>
              <a:rPr lang="es-PE" sz="2000" b="1" dirty="0" smtClean="0">
                <a:latin typeface="Comic Sans MS" panose="030F0702030302020204" pitchFamily="66" charset="0"/>
              </a:rPr>
              <a:t>Seguridad y Salud en el Trabajo </a:t>
            </a:r>
            <a:r>
              <a:rPr lang="es-PE" sz="2000" b="1" dirty="0">
                <a:latin typeface="Comic Sans MS" panose="030F0702030302020204" pitchFamily="66" charset="0"/>
              </a:rPr>
              <a:t>del </a:t>
            </a:r>
            <a:r>
              <a:rPr lang="es-PE" sz="2000" b="1" dirty="0" smtClean="0">
                <a:latin typeface="Comic Sans MS" panose="030F0702030302020204" pitchFamily="66" charset="0"/>
              </a:rPr>
              <a:t>comité </a:t>
            </a:r>
            <a:r>
              <a:rPr lang="es-PE" sz="2000" b="1" dirty="0">
                <a:latin typeface="Comic Sans MS" panose="030F0702030302020204" pitchFamily="66" charset="0"/>
              </a:rPr>
              <a:t>o del </a:t>
            </a:r>
            <a:r>
              <a:rPr lang="es-PE" sz="2000" b="1" dirty="0" smtClean="0">
                <a:latin typeface="Comic Sans MS" panose="030F0702030302020204" pitchFamily="66" charset="0"/>
              </a:rPr>
              <a:t>responsable </a:t>
            </a:r>
            <a:r>
              <a:rPr lang="es-PE" sz="2000" b="1" dirty="0">
                <a:latin typeface="Comic Sans MS" panose="030F0702030302020204" pitchFamily="66" charset="0"/>
              </a:rPr>
              <a:t>de SST, a fin de adoptar las medidas preventivas y correctivas.</a:t>
            </a:r>
          </a:p>
          <a:p>
            <a:endParaRPr lang="es-PE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39851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1043608" y="3861048"/>
            <a:ext cx="3024336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PE" sz="1800" b="1" dirty="0" smtClean="0">
                <a:solidFill>
                  <a:srgbClr val="970F97"/>
                </a:solidFill>
                <a:latin typeface="Comic Sans MS" panose="030F0702030302020204" pitchFamily="66" charset="0"/>
              </a:rPr>
              <a:t>                             Ningún </a:t>
            </a:r>
            <a:r>
              <a:rPr lang="es-PE" sz="1800" b="1" dirty="0">
                <a:solidFill>
                  <a:srgbClr val="970F97"/>
                </a:solidFill>
                <a:latin typeface="Comic Sans MS" panose="030F0702030302020204" pitchFamily="66" charset="0"/>
              </a:rPr>
              <a:t>accidente ocurre por casualidad. </a:t>
            </a:r>
            <a:endParaRPr lang="es-PE" sz="1800" b="1" dirty="0" smtClean="0">
              <a:solidFill>
                <a:srgbClr val="970F97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1800" b="1" dirty="0" smtClean="0">
                <a:solidFill>
                  <a:srgbClr val="970F97"/>
                </a:solidFill>
                <a:latin typeface="Comic Sans MS" panose="030F0702030302020204" pitchFamily="66" charset="0"/>
              </a:rPr>
              <a:t>Todos </a:t>
            </a:r>
            <a:r>
              <a:rPr lang="es-PE" sz="1800" b="1" dirty="0">
                <a:solidFill>
                  <a:srgbClr val="970F97"/>
                </a:solidFill>
                <a:latin typeface="Comic Sans MS" panose="030F0702030302020204" pitchFamily="66" charset="0"/>
              </a:rPr>
              <a:t>pueden </a:t>
            </a:r>
            <a:r>
              <a:rPr lang="es-PE" sz="1800" b="1" dirty="0" smtClean="0">
                <a:solidFill>
                  <a:srgbClr val="970F97"/>
                </a:solidFill>
                <a:latin typeface="Comic Sans MS" panose="030F0702030302020204" pitchFamily="66" charset="0"/>
              </a:rPr>
              <a:t>evitarse.</a:t>
            </a:r>
            <a:endParaRPr lang="es-PE" sz="1800" b="1" dirty="0">
              <a:solidFill>
                <a:srgbClr val="970F97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sz="1800" b="1" dirty="0">
              <a:latin typeface="Comic Sans MS" panose="030F0702030302020204" pitchFamily="66" charset="0"/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294967295"/>
          </p:nvPr>
        </p:nvSpPr>
        <p:spPr>
          <a:xfrm>
            <a:off x="5382700" y="2060849"/>
            <a:ext cx="2717692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endParaRPr lang="es-PE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2000" b="1" dirty="0">
                <a:latin typeface="Comic Sans MS" panose="030F0702030302020204" pitchFamily="66" charset="0"/>
              </a:rPr>
              <a:t>Puedes </a:t>
            </a:r>
            <a:r>
              <a:rPr lang="es-PE" sz="2000" b="1" dirty="0" smtClean="0">
                <a:latin typeface="Comic Sans MS" panose="030F0702030302020204" pitchFamily="66" charset="0"/>
              </a:rPr>
              <a:t>diseñar, crear </a:t>
            </a:r>
            <a:r>
              <a:rPr lang="es-PE" sz="2000" b="1" dirty="0">
                <a:latin typeface="Comic Sans MS" panose="030F0702030302020204" pitchFamily="66" charset="0"/>
              </a:rPr>
              <a:t>y construir el lugar más maravilloso del mundo, pero se necesita gente para hacer el sueño realidad” Walt Disney</a:t>
            </a:r>
            <a:r>
              <a:rPr lang="es-PE" sz="2000" b="1" dirty="0" smtClean="0">
                <a:latin typeface="Comic Sans MS" panose="030F0702030302020204" pitchFamily="66" charset="0"/>
              </a:rPr>
              <a:t>.</a:t>
            </a:r>
            <a:endParaRPr lang="es-PE" sz="20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sz="1600" b="1" dirty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sz="16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sz="1600" b="1" dirty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sz="16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sz="16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endParaRPr lang="es-PE" b="1" dirty="0">
              <a:solidFill>
                <a:srgbClr val="6600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00" y="896655"/>
            <a:ext cx="3168352" cy="92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1560" y="764704"/>
            <a:ext cx="23042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RECORDEMOS:</a:t>
            </a:r>
            <a:endParaRPr lang="es-PE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61248"/>
            <a:ext cx="7200800" cy="7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043608" y="1691324"/>
            <a:ext cx="2808312" cy="151216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bg2">
                    <a:lumMod val="10000"/>
                  </a:schemeClr>
                </a:solidFill>
              </a:rPr>
              <a:t> “Llegar juntos es el principio. Mantenerse juntos, es el progreso. Trabajar juntos es el éxito” Henry Ford.</a:t>
            </a:r>
            <a:endParaRPr lang="es-PE" sz="1600" b="1" dirty="0" smtClean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382700" y="3861048"/>
            <a:ext cx="3005724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es-PE" sz="16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Tu </a:t>
            </a:r>
            <a:r>
              <a:rPr lang="es-PE" sz="1600" b="1" dirty="0">
                <a:solidFill>
                  <a:srgbClr val="660066"/>
                </a:solidFill>
                <a:latin typeface="Comic Sans MS" panose="030F0702030302020204" pitchFamily="66" charset="0"/>
              </a:rPr>
              <a:t>trabajo es importante, disfruta de la tarea bien hecha. </a:t>
            </a:r>
            <a:endParaRPr lang="es-PE" sz="16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16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Con </a:t>
            </a:r>
            <a:r>
              <a:rPr lang="es-PE" sz="1600" b="1" dirty="0">
                <a:solidFill>
                  <a:srgbClr val="660066"/>
                </a:solidFill>
                <a:latin typeface="Comic Sans MS" panose="030F0702030302020204" pitchFamily="66" charset="0"/>
              </a:rPr>
              <a:t>la prevención de riesgos laborales, el que ganas eres </a:t>
            </a:r>
            <a:r>
              <a:rPr lang="es-PE" sz="16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tú.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0547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posición de imagen"/>
          <p:cNvSpPr>
            <a:spLocks noGrp="1"/>
          </p:cNvSpPr>
          <p:nvPr>
            <p:ph type="pic" idx="1"/>
          </p:nvPr>
        </p:nvSpPr>
        <p:spPr>
          <a:xfrm>
            <a:off x="971601" y="2780928"/>
            <a:ext cx="3384376" cy="3384376"/>
          </a:xfrm>
        </p:spPr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4734424" y="332656"/>
            <a:ext cx="3300984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POLÍTICA DE SEGURIDAD Y SALUD EN EL TRABAJO</a:t>
            </a:r>
            <a:endParaRPr lang="es-PE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734630" y="1916832"/>
            <a:ext cx="3300573" cy="37358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La </a:t>
            </a:r>
            <a:r>
              <a:rPr lang="es-ES" b="1" dirty="0">
                <a:latin typeface="Comic Sans MS" panose="030F0702030302020204" pitchFamily="66" charset="0"/>
              </a:rPr>
              <a:t>Dirección de Salud IV Lima </a:t>
            </a:r>
            <a:r>
              <a:rPr lang="es-ES" b="1" dirty="0" smtClean="0">
                <a:latin typeface="Comic Sans MS" panose="030F0702030302020204" pitchFamily="66" charset="0"/>
              </a:rPr>
              <a:t>Este, declara que </a:t>
            </a:r>
            <a:r>
              <a:rPr lang="es-ES" b="1" dirty="0">
                <a:latin typeface="Comic Sans MS" panose="030F0702030302020204" pitchFamily="66" charset="0"/>
              </a:rPr>
              <a:t>su capital más importante son los trabajadores y se compromete al desarrollo del Sistema de Gestión en Seguridad y Salud del T</a:t>
            </a:r>
            <a:r>
              <a:rPr lang="es-ES" b="1" dirty="0" smtClean="0">
                <a:latin typeface="Comic Sans MS" panose="030F0702030302020204" pitchFamily="66" charset="0"/>
              </a:rPr>
              <a:t>rabajo, garantizando en todos los procesos, con la finalidad de prevenir riesgos laborales y proteger la salud de los trabajadores fomentando el compromiso de cada trabajador y la participación en todos los elementos del sistema además del financiamiento oportuno</a:t>
            </a:r>
            <a:r>
              <a:rPr lang="es-ES" dirty="0" smtClean="0"/>
              <a:t>.</a:t>
            </a:r>
            <a:endParaRPr lang="es-PE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492388" cy="25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84523"/>
            <a:ext cx="3420380" cy="298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059628" y="980728"/>
            <a:ext cx="7024744" cy="78296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PE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LA DIRECCIÓN DE SALUD IV LE</a:t>
            </a:r>
            <a:endParaRPr lang="es-PE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3"/>
          </p:nvPr>
        </p:nvSpPr>
        <p:spPr>
          <a:xfrm>
            <a:off x="611559" y="2060848"/>
            <a:ext cx="3096344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s-PE" b="1" dirty="0" smtClean="0">
                <a:latin typeface="Comic Sans MS" panose="030F0702030302020204" pitchFamily="66" charset="0"/>
              </a:rPr>
              <a:t>Misión</a:t>
            </a:r>
            <a:r>
              <a:rPr lang="es-PE" b="1" dirty="0" smtClean="0">
                <a:latin typeface="Comic Sans MS" panose="030F0702030302020204" pitchFamily="66" charset="0"/>
              </a:rPr>
              <a:t>:</a:t>
            </a:r>
          </a:p>
          <a:p>
            <a:pPr marL="68580" indent="0">
              <a:buNone/>
            </a:pPr>
            <a:endParaRPr lang="es-PE" sz="2800" b="1" dirty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dirty="0" smtClean="0">
                <a:latin typeface="Comic Sans MS" panose="030F0702030302020204" pitchFamily="66" charset="0"/>
              </a:rPr>
              <a:t>Desarrollar </a:t>
            </a:r>
            <a:r>
              <a:rPr lang="es-PE" dirty="0">
                <a:latin typeface="Comic Sans MS" panose="030F0702030302020204" pitchFamily="66" charset="0"/>
              </a:rPr>
              <a:t>la Atención Integral de Salud basada en familia y comunidad, teniendo en consideración su determinante, de manera que se responda a las necesidades de la población de Lima Este, con énfasis en los más vulnerables y </a:t>
            </a:r>
            <a:r>
              <a:rPr lang="es-PE" dirty="0" smtClean="0">
                <a:latin typeface="Comic Sans MS" panose="030F0702030302020204" pitchFamily="66" charset="0"/>
              </a:rPr>
              <a:t>excluidos</a:t>
            </a:r>
            <a:r>
              <a:rPr lang="es-PE" dirty="0" smtClean="0">
                <a:latin typeface="Comic Sans MS" panose="030F0702030302020204" pitchFamily="66" charset="0"/>
              </a:rPr>
              <a:t>.</a:t>
            </a:r>
          </a:p>
          <a:p>
            <a:pPr marL="68580" indent="0" algn="ctr">
              <a:buNone/>
            </a:pPr>
            <a:endParaRPr lang="es-PE" dirty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dirty="0">
              <a:latin typeface="Comic Sans MS" panose="030F0702030302020204" pitchFamily="66" charset="0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4"/>
          </p:nvPr>
        </p:nvSpPr>
        <p:spPr>
          <a:xfrm>
            <a:off x="5165812" y="1988840"/>
            <a:ext cx="3384376" cy="41044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es-PE" sz="8000" b="1" dirty="0" smtClean="0">
                <a:latin typeface="Comic Sans MS" panose="030F0702030302020204" pitchFamily="66" charset="0"/>
              </a:rPr>
              <a:t>Visión:</a:t>
            </a:r>
          </a:p>
          <a:p>
            <a:pPr marL="68580" indent="0">
              <a:buNone/>
            </a:pPr>
            <a:endParaRPr lang="es-PE" sz="4400" b="1" dirty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7200" dirty="0">
                <a:latin typeface="Comic Sans MS" panose="030F0702030302020204" pitchFamily="66" charset="0"/>
              </a:rPr>
              <a:t>Al 2016, la Dirección de Salud IV LE, ha establecido las bases para que su ámbito jurisdiccional sea saludable, en las que sus habitantes gozan de buenas condiciones de salud física, mental y social y en caso de enfermedad o discapacidad tienen acceso pleno a la atención y tratamiento, emitiendo mejores niveles de nutrición, inclusión social, desarrollo humano y protección social a lo largo de su ciclo de vida</a:t>
            </a:r>
            <a:r>
              <a:rPr lang="es-PE" sz="7200" dirty="0"/>
              <a:t>.</a:t>
            </a:r>
          </a:p>
          <a:p>
            <a:pPr marL="68580" indent="0">
              <a:buNone/>
            </a:pP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2286000" y="1973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PE" dirty="0" smtClean="0"/>
          </a:p>
          <a:p>
            <a:r>
              <a:rPr lang="es-PE" dirty="0" smtClean="0"/>
              <a:t>.</a:t>
            </a:r>
          </a:p>
          <a:p>
            <a:endParaRPr lang="es-PE" dirty="0" smtClean="0"/>
          </a:p>
          <a:p>
            <a:r>
              <a:rPr lang="es-PE" dirty="0" smtClean="0"/>
              <a:t>  </a:t>
            </a:r>
            <a:endParaRPr lang="es-PE" dirty="0"/>
          </a:p>
        </p:txBody>
      </p:sp>
      <p:pic>
        <p:nvPicPr>
          <p:cNvPr id="2050" name="Picture 2" descr="Resultado de imagen para reglamento interno de trabajo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46458"/>
            <a:ext cx="11521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PE" sz="2700" dirty="0">
                <a:solidFill>
                  <a:srgbClr val="895D1D">
                    <a:lumMod val="50000"/>
                  </a:srgbClr>
                </a:solidFill>
                <a:latin typeface="Algerian" panose="04020705040A02060702" pitchFamily="82" charset="0"/>
                <a:ea typeface="+mn-ea"/>
                <a:cs typeface="+mn-cs"/>
              </a:rPr>
              <a:t>la Seguridad y Salud en el Trabajo </a:t>
            </a:r>
            <a:r>
              <a:rPr lang="es-PE" sz="2700" dirty="0" smtClean="0">
                <a:solidFill>
                  <a:srgbClr val="895D1D">
                    <a:lumMod val="50000"/>
                  </a:srgbClr>
                </a:solidFill>
                <a:latin typeface="Algerian" panose="04020705040A02060702" pitchFamily="82" charset="0"/>
                <a:ea typeface="+mn-ea"/>
                <a:cs typeface="+mn-cs"/>
              </a:rPr>
              <a:t>– SST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355976" y="2276872"/>
            <a:ext cx="3709032" cy="39604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 una actividad </a:t>
            </a: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orientada a crear las condiciones para que el trabajador, pueda desarrollar su labor eficientemente y sin riesgos, evitando sucesos y daños que puedan afectar su salud o integridad, el patrimonio de la entidad y el medio </a:t>
            </a:r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ambiente.</a:t>
            </a:r>
            <a:endParaRPr lang="es-PE" dirty="0">
              <a:latin typeface="Comic Sans MS" panose="030F0702030302020204" pitchFamily="66" charset="0"/>
            </a:endParaRPr>
          </a:p>
        </p:txBody>
      </p:sp>
      <p:pic>
        <p:nvPicPr>
          <p:cNvPr id="11" name="Picture 1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3024956" cy="27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2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es-PE" sz="2700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el </a:t>
            </a:r>
            <a:r>
              <a:rPr lang="es-PE" sz="2700" dirty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Sistema de Gestión de la Seguridad y Salud en el Trabajo </a:t>
            </a:r>
            <a:r>
              <a:rPr lang="es-PE" sz="2700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– SGSST</a:t>
            </a:r>
            <a:endParaRPr lang="es-PE" sz="2700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971600" y="2420888"/>
            <a:ext cx="2088232" cy="6480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PE" b="1" dirty="0" smtClean="0">
                <a:latin typeface="Comic Sans MS" panose="030F0702030302020204" pitchFamily="66" charset="0"/>
              </a:rPr>
              <a:t>Consiste en:</a:t>
            </a:r>
            <a:endParaRPr lang="es-PE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39604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6660232" y="5661248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s-PE" b="1" dirty="0" smtClean="0">
                <a:latin typeface="Comic Sans MS" panose="030F0702030302020204" pitchFamily="66" charset="0"/>
              </a:rPr>
              <a:t>Entonces:</a:t>
            </a:r>
            <a:endParaRPr lang="es-PE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200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>
            <a:normAutofit fontScale="90000"/>
          </a:bodyPr>
          <a:lstStyle/>
          <a:p>
            <a:pPr algn="ctr"/>
            <a:r>
              <a:rPr lang="es-PE" sz="3100" dirty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¿</a:t>
            </a:r>
            <a:r>
              <a:rPr lang="es-PE" sz="2700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Qué </a:t>
            </a:r>
            <a:r>
              <a:rPr lang="es-PE" sz="2700" dirty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es el Sistema de Gestión de la Seguridad y Salud en el Trabajo </a:t>
            </a:r>
            <a:r>
              <a:rPr lang="es-PE" sz="2700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– SGSST?</a:t>
            </a:r>
            <a:endParaRPr lang="es-PE" sz="2700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r>
              <a:rPr lang="es-PE" dirty="0">
                <a:latin typeface="Comic Sans MS" panose="030F0702030302020204" pitchFamily="66" charset="0"/>
              </a:rPr>
              <a:t>Es el conjunto de elementos interrelacionados que tienen por objeto establecer en la </a:t>
            </a:r>
            <a:r>
              <a:rPr lang="es-PE" dirty="0" smtClean="0">
                <a:latin typeface="Comic Sans MS" panose="030F0702030302020204" pitchFamily="66" charset="0"/>
              </a:rPr>
              <a:t>entidad la </a:t>
            </a:r>
            <a:r>
              <a:rPr lang="es-PE" dirty="0">
                <a:latin typeface="Comic Sans MS" panose="030F0702030302020204" pitchFamily="66" charset="0"/>
              </a:rPr>
              <a:t>política, los objetivos de seguridad y salud en el trabajo, como también los mecanismos y acciones necesarias para alcanzar dichos objetivos.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599256" cy="3419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PE" sz="2000" dirty="0" smtClean="0">
                <a:latin typeface="Comic Sans MS" panose="030F0702030302020204" pitchFamily="66" charset="0"/>
              </a:rPr>
              <a:t>Dentro </a:t>
            </a:r>
            <a:r>
              <a:rPr lang="es-PE" sz="2000" dirty="0">
                <a:latin typeface="Comic Sans MS" panose="030F0702030302020204" pitchFamily="66" charset="0"/>
              </a:rPr>
              <a:t>del Sistema de Gestión de Seguridad y Salud en el Trabajo, establecido por la Ley Nº 29783, es necesario contar con documentos básicos y formatos donde deberán registrarse las evidencias de las actividades de prevención del sistema de gestión antes mencionado.</a:t>
            </a:r>
          </a:p>
        </p:txBody>
      </p:sp>
    </p:spTree>
    <p:extLst>
      <p:ext uri="{BB962C8B-B14F-4D97-AF65-F5344CB8AC3E}">
        <p14:creationId xmlns:p14="http://schemas.microsoft.com/office/powerpoint/2010/main" val="18040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200918" cy="1224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s-PE" sz="2400" dirty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¿Qué documentos y registros debe tener el empleador para cumplir con la ley de la Seguridad y Salud en el Trabajo?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57576" cy="40678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>
              <a:buNone/>
            </a:pPr>
            <a:r>
              <a:rPr lang="es-PE" sz="1400" b="1" dirty="0" smtClean="0">
                <a:latin typeface="Comic Sans MS" panose="030F0702030302020204" pitchFamily="66" charset="0"/>
              </a:rPr>
              <a:t>Son </a:t>
            </a:r>
            <a:r>
              <a:rPr lang="es-PE" sz="1400" b="1" dirty="0">
                <a:latin typeface="Comic Sans MS" panose="030F0702030302020204" pitchFamily="66" charset="0"/>
              </a:rPr>
              <a:t>los siguientes: </a:t>
            </a:r>
            <a:endParaRPr lang="es-PE" sz="1400" b="1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endParaRPr lang="es-PE" sz="1400" b="1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sz="1400" dirty="0" smtClean="0">
                <a:latin typeface="Comic Sans MS" panose="030F0702030302020204" pitchFamily="66" charset="0"/>
              </a:rPr>
              <a:t>a) La </a:t>
            </a:r>
            <a:r>
              <a:rPr lang="es-PE" sz="1400" dirty="0">
                <a:latin typeface="Comic Sans MS" panose="030F0702030302020204" pitchFamily="66" charset="0"/>
              </a:rPr>
              <a:t>política y objetivos en materia de seguridad y salud en el trabajo. </a:t>
            </a:r>
            <a:endParaRPr lang="es-PE" sz="1400" dirty="0" smtClean="0">
              <a:latin typeface="Comic Sans MS" panose="030F0702030302020204" pitchFamily="66" charset="0"/>
            </a:endParaRPr>
          </a:p>
          <a:p>
            <a:pPr marL="411480" indent="-342900">
              <a:buAutoNum type="alphaLcParenR"/>
            </a:pPr>
            <a:endParaRPr lang="es-PE" sz="1400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sz="1400" dirty="0" smtClean="0">
                <a:latin typeface="Comic Sans MS" panose="030F0702030302020204" pitchFamily="66" charset="0"/>
              </a:rPr>
              <a:t>b</a:t>
            </a:r>
            <a:r>
              <a:rPr lang="es-PE" sz="1400" dirty="0">
                <a:latin typeface="Comic Sans MS" panose="030F0702030302020204" pitchFamily="66" charset="0"/>
              </a:rPr>
              <a:t>) El Reglamento Interno de Seguridad y Salud en el Trabajo</a:t>
            </a:r>
            <a:r>
              <a:rPr lang="es-PE" sz="1400" dirty="0" smtClean="0">
                <a:latin typeface="Comic Sans MS" panose="030F0702030302020204" pitchFamily="66" charset="0"/>
              </a:rPr>
              <a:t>.</a:t>
            </a:r>
          </a:p>
          <a:p>
            <a:pPr marL="68580" indent="0">
              <a:buNone/>
            </a:pPr>
            <a:r>
              <a:rPr lang="es-PE" sz="1400" dirty="0" smtClean="0">
                <a:latin typeface="Comic Sans MS" panose="030F0702030302020204" pitchFamily="66" charset="0"/>
              </a:rPr>
              <a:t> </a:t>
            </a:r>
          </a:p>
          <a:p>
            <a:pPr marL="68580" indent="0">
              <a:buNone/>
            </a:pPr>
            <a:r>
              <a:rPr lang="es-PE" sz="1400" dirty="0" smtClean="0">
                <a:latin typeface="Comic Sans MS" panose="030F0702030302020204" pitchFamily="66" charset="0"/>
              </a:rPr>
              <a:t>c</a:t>
            </a:r>
            <a:r>
              <a:rPr lang="es-PE" sz="1400" dirty="0">
                <a:latin typeface="Comic Sans MS" panose="030F0702030302020204" pitchFamily="66" charset="0"/>
              </a:rPr>
              <a:t>) La identificación de peligros, evaluación de riesgos laborales y sus medidas de control</a:t>
            </a:r>
            <a:r>
              <a:rPr lang="es-PE" sz="1400" dirty="0" smtClean="0">
                <a:latin typeface="Comic Sans MS" panose="030F0702030302020204" pitchFamily="66" charset="0"/>
              </a:rPr>
              <a:t>.</a:t>
            </a:r>
          </a:p>
          <a:p>
            <a:pPr marL="68580" indent="0">
              <a:buNone/>
            </a:pPr>
            <a:endParaRPr lang="es-PE" sz="1400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sz="1400" dirty="0" smtClean="0">
                <a:latin typeface="Comic Sans MS" panose="030F0702030302020204" pitchFamily="66" charset="0"/>
              </a:rPr>
              <a:t>d</a:t>
            </a:r>
            <a:r>
              <a:rPr lang="es-PE" sz="1400" dirty="0">
                <a:latin typeface="Comic Sans MS" panose="030F0702030302020204" pitchFamily="66" charset="0"/>
              </a:rPr>
              <a:t>) El mapa de riesgo</a:t>
            </a:r>
            <a:r>
              <a:rPr lang="es-PE" sz="1400" dirty="0" smtClean="0">
                <a:latin typeface="Comic Sans MS" panose="030F0702030302020204" pitchFamily="66" charset="0"/>
              </a:rPr>
              <a:t>.</a:t>
            </a:r>
          </a:p>
          <a:p>
            <a:pPr marL="68580" indent="0">
              <a:buNone/>
            </a:pPr>
            <a:endParaRPr lang="es-PE" sz="1400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sz="1400" dirty="0" smtClean="0">
                <a:latin typeface="Comic Sans MS" panose="030F0702030302020204" pitchFamily="66" charset="0"/>
              </a:rPr>
              <a:t>e</a:t>
            </a:r>
            <a:r>
              <a:rPr lang="es-PE" sz="1400" dirty="0">
                <a:latin typeface="Comic Sans MS" panose="030F0702030302020204" pitchFamily="66" charset="0"/>
              </a:rPr>
              <a:t>) La planificación de la actividad preventiva. </a:t>
            </a:r>
            <a:endParaRPr lang="es-PE" sz="14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5152" y="2313430"/>
            <a:ext cx="3527248" cy="39958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es-PE" sz="2600" dirty="0" smtClean="0">
                <a:latin typeface="Comic Sans MS" panose="030F0702030302020204" pitchFamily="66" charset="0"/>
              </a:rPr>
              <a:t>f</a:t>
            </a:r>
            <a:r>
              <a:rPr lang="es-PE" sz="2600" dirty="0">
                <a:latin typeface="Comic Sans MS" panose="030F0702030302020204" pitchFamily="66" charset="0"/>
              </a:rPr>
              <a:t>) Plan y Programa Anual de Seguridad y Salud en el Trabajo. </a:t>
            </a:r>
            <a:endParaRPr lang="es-PE" sz="2600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endParaRPr lang="es-PE" sz="2600" dirty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sz="2600" dirty="0" smtClean="0">
                <a:latin typeface="Comic Sans MS" panose="030F0702030302020204" pitchFamily="66" charset="0"/>
              </a:rPr>
              <a:t>g</a:t>
            </a:r>
            <a:r>
              <a:rPr lang="es-PE" sz="2600" dirty="0">
                <a:latin typeface="Comic Sans MS" panose="030F0702030302020204" pitchFamily="66" charset="0"/>
              </a:rPr>
              <a:t>) Formatos de Registro obligatorio del Sistema de Gestión de Seguridad y Salud en el Trabajo. </a:t>
            </a:r>
            <a:endParaRPr lang="es-PE" sz="2600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endParaRPr lang="es-PE" sz="2600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sz="2600" dirty="0" smtClean="0">
                <a:latin typeface="Comic Sans MS" panose="030F0702030302020204" pitchFamily="66" charset="0"/>
              </a:rPr>
              <a:t>h</a:t>
            </a:r>
            <a:r>
              <a:rPr lang="es-PE" sz="2600" dirty="0">
                <a:latin typeface="Comic Sans MS" panose="030F0702030302020204" pitchFamily="66" charset="0"/>
              </a:rPr>
              <a:t>) Lista de verificación de lineamientos del Sistema de Gestión de Seguridad y Salud en el Trabajo. </a:t>
            </a:r>
            <a:endParaRPr lang="es-PE" sz="2600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endParaRPr lang="es-PE" sz="2600" dirty="0" smtClean="0"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s-PE" sz="2600" dirty="0" smtClean="0">
                <a:latin typeface="Comic Sans MS" panose="030F0702030302020204" pitchFamily="66" charset="0"/>
              </a:rPr>
              <a:t>Los </a:t>
            </a:r>
            <a:r>
              <a:rPr lang="es-PE" sz="2600" dirty="0">
                <a:latin typeface="Comic Sans MS" panose="030F0702030302020204" pitchFamily="66" charset="0"/>
              </a:rPr>
              <a:t>ítems a) y c) deben ser exhibidos en un lugar visible dentro del centro de trabajo. </a:t>
            </a:r>
            <a:endParaRPr lang="es-PE" sz="2600" dirty="0" smtClean="0">
              <a:latin typeface="Comic Sans MS" panose="030F0702030302020204" pitchFamily="66" charset="0"/>
            </a:endParaRPr>
          </a:p>
          <a:p>
            <a:endParaRPr lang="es-PE" sz="2600" dirty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sz="2600" b="1" dirty="0" smtClean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sz="2600" b="1" dirty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2600" b="1" dirty="0" smtClean="0">
                <a:latin typeface="Comic Sans MS" panose="030F0702030302020204" pitchFamily="66" charset="0"/>
              </a:rPr>
              <a:t>Reglamento </a:t>
            </a:r>
            <a:r>
              <a:rPr lang="es-PE" sz="2600" b="1" dirty="0">
                <a:latin typeface="Comic Sans MS" panose="030F0702030302020204" pitchFamily="66" charset="0"/>
              </a:rPr>
              <a:t>de la </a:t>
            </a:r>
            <a:r>
              <a:rPr lang="es-PE" sz="2600" b="1" dirty="0" smtClean="0">
                <a:latin typeface="Comic Sans MS" panose="030F0702030302020204" pitchFamily="66" charset="0"/>
              </a:rPr>
              <a:t>Ley </a:t>
            </a:r>
            <a:r>
              <a:rPr lang="es-PE" sz="2600" b="1" dirty="0">
                <a:latin typeface="Comic Sans MS" panose="030F0702030302020204" pitchFamily="66" charset="0"/>
              </a:rPr>
              <a:t>de Seguridad y Salud en el Trabajo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2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11" y="760780"/>
            <a:ext cx="2088231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5" y="2492855"/>
            <a:ext cx="2315704" cy="16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Resultado de imagen para mapa de riesgo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584474"/>
            <a:ext cx="228698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75" y="4440530"/>
            <a:ext cx="2486684" cy="19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2362"/>
            <a:ext cx="2520280" cy="18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92696"/>
            <a:ext cx="254483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760780"/>
            <a:ext cx="208823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41" y="4591494"/>
            <a:ext cx="1628241" cy="65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51" y="2096852"/>
            <a:ext cx="93344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80" y="5248971"/>
            <a:ext cx="864095" cy="8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01" y="5248971"/>
            <a:ext cx="1756319" cy="101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8" y="5248971"/>
            <a:ext cx="1933012" cy="11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EL REGLAMENTO INTERNO DE SEGURIDAD Y SALUD EN EL TRABAJO- RI-SST</a:t>
            </a:r>
            <a:endParaRPr lang="es-PE" sz="2800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2204864"/>
            <a:ext cx="3419856" cy="40324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endParaRPr lang="es-PE" sz="1400" dirty="0" smtClean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1600" dirty="0" smtClean="0">
                <a:latin typeface="Comic Sans MS" panose="030F0702030302020204" pitchFamily="66" charset="0"/>
              </a:rPr>
              <a:t>Ley </a:t>
            </a:r>
            <a:r>
              <a:rPr lang="es-PE" sz="1600" dirty="0">
                <a:latin typeface="Comic Sans MS" panose="030F0702030302020204" pitchFamily="66" charset="0"/>
              </a:rPr>
              <a:t>de </a:t>
            </a:r>
            <a:r>
              <a:rPr lang="es-PE" sz="1600" dirty="0" smtClean="0">
                <a:latin typeface="Comic Sans MS" panose="030F0702030302020204" pitchFamily="66" charset="0"/>
              </a:rPr>
              <a:t>Seguridad y Salud en el Trabajo </a:t>
            </a:r>
            <a:r>
              <a:rPr lang="es-PE" sz="1600" dirty="0">
                <a:latin typeface="Comic Sans MS" panose="030F0702030302020204" pitchFamily="66" charset="0"/>
              </a:rPr>
              <a:t>ha establecido la obligación de </a:t>
            </a:r>
            <a:r>
              <a:rPr lang="es-PE" sz="1600" dirty="0" smtClean="0">
                <a:latin typeface="Comic Sans MS" panose="030F0702030302020204" pitchFamily="66" charset="0"/>
              </a:rPr>
              <a:t>su entrega </a:t>
            </a:r>
            <a:r>
              <a:rPr lang="es-PE" sz="1600" dirty="0">
                <a:latin typeface="Comic Sans MS" panose="030F0702030302020204" pitchFamily="66" charset="0"/>
              </a:rPr>
              <a:t>a todos los trabajadores, de forma física </a:t>
            </a:r>
            <a:r>
              <a:rPr lang="es-PE" sz="1600" dirty="0" smtClean="0">
                <a:latin typeface="Comic Sans MS" panose="030F0702030302020204" pitchFamily="66" charset="0"/>
              </a:rPr>
              <a:t>o digital </a:t>
            </a:r>
            <a:r>
              <a:rPr lang="es-PE" sz="1600" dirty="0">
                <a:latin typeface="Comic Sans MS" panose="030F0702030302020204" pitchFamily="66" charset="0"/>
              </a:rPr>
              <a:t>y con cargo. </a:t>
            </a:r>
            <a:r>
              <a:rPr lang="es-PE" sz="1600" dirty="0" smtClean="0">
                <a:latin typeface="Comic Sans MS" panose="030F0702030302020204" pitchFamily="66" charset="0"/>
              </a:rPr>
              <a:t> </a:t>
            </a:r>
          </a:p>
          <a:p>
            <a:pPr marL="68580" indent="0" algn="ctr">
              <a:buNone/>
            </a:pPr>
            <a:endParaRPr lang="es-PE" sz="1600" dirty="0" smtClean="0"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1600" dirty="0" smtClean="0">
                <a:latin typeface="Comic Sans MS" panose="030F0702030302020204" pitchFamily="66" charset="0"/>
              </a:rPr>
              <a:t> Esta </a:t>
            </a:r>
            <a:r>
              <a:rPr lang="es-PE" sz="1600" dirty="0">
                <a:latin typeface="Comic Sans MS" panose="030F0702030302020204" pitchFamily="66" charset="0"/>
              </a:rPr>
              <a:t>obligación se extiende </a:t>
            </a:r>
            <a:r>
              <a:rPr lang="es-PE" sz="1600" dirty="0" smtClean="0">
                <a:latin typeface="Comic Sans MS" panose="030F0702030302020204" pitchFamily="66" charset="0"/>
              </a:rPr>
              <a:t>a los </a:t>
            </a:r>
            <a:r>
              <a:rPr lang="es-PE" sz="1600" dirty="0">
                <a:latin typeface="Comic Sans MS" panose="030F0702030302020204" pitchFamily="66" charset="0"/>
              </a:rPr>
              <a:t>trabajadores en régimen de intermediación </a:t>
            </a:r>
            <a:r>
              <a:rPr lang="es-PE" sz="1600" dirty="0" smtClean="0">
                <a:latin typeface="Comic Sans MS" panose="030F0702030302020204" pitchFamily="66" charset="0"/>
              </a:rPr>
              <a:t>y tercerización</a:t>
            </a:r>
            <a:r>
              <a:rPr lang="es-PE" sz="1600" dirty="0">
                <a:latin typeface="Comic Sans MS" panose="030F0702030302020204" pitchFamily="66" charset="0"/>
              </a:rPr>
              <a:t>, a las personas en </a:t>
            </a:r>
            <a:r>
              <a:rPr lang="es-PE" sz="1600" dirty="0" smtClean="0">
                <a:latin typeface="Comic Sans MS" panose="030F0702030302020204" pitchFamily="66" charset="0"/>
              </a:rPr>
              <a:t>modalidad formativa </a:t>
            </a:r>
            <a:r>
              <a:rPr lang="es-PE" sz="1600" dirty="0">
                <a:latin typeface="Comic Sans MS" panose="030F0702030302020204" pitchFamily="66" charset="0"/>
              </a:rPr>
              <a:t>y a todo aquel cuyos </a:t>
            </a:r>
            <a:r>
              <a:rPr lang="es-PE" sz="1600" dirty="0" smtClean="0">
                <a:latin typeface="Comic Sans MS" panose="030F0702030302020204" pitchFamily="66" charset="0"/>
              </a:rPr>
              <a:t>servicios subordinados </a:t>
            </a:r>
            <a:r>
              <a:rPr lang="es-PE" sz="1600" dirty="0">
                <a:latin typeface="Comic Sans MS" panose="030F0702030302020204" pitchFamily="66" charset="0"/>
              </a:rPr>
              <a:t>o autónomos se presten de </a:t>
            </a:r>
            <a:r>
              <a:rPr lang="es-PE" sz="1600" dirty="0" smtClean="0">
                <a:latin typeface="Comic Sans MS" panose="030F0702030302020204" pitchFamily="66" charset="0"/>
              </a:rPr>
              <a:t>manera permanente </a:t>
            </a:r>
            <a:r>
              <a:rPr lang="es-PE" sz="1600" dirty="0">
                <a:latin typeface="Comic Sans MS" panose="030F0702030302020204" pitchFamily="66" charset="0"/>
              </a:rPr>
              <a:t>o esporádica en las instalaciones </a:t>
            </a:r>
            <a:r>
              <a:rPr lang="es-PE" sz="1600" dirty="0" smtClean="0">
                <a:latin typeface="Comic Sans MS" panose="030F0702030302020204" pitchFamily="66" charset="0"/>
              </a:rPr>
              <a:t>del empleador.</a:t>
            </a:r>
            <a:endParaRPr lang="es-PE" sz="1600" dirty="0">
              <a:latin typeface="Comic Sans MS" panose="030F0702030302020204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645152" y="2204864"/>
            <a:ext cx="3419856" cy="39604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endParaRPr lang="es-PE" sz="17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Establece un conjunto de normas e instrucciones generales para su aplicación en las diferentes actividades que realiza el personal que labora en la DISA IV LE, a fin de poderles brindar protección y lograr una disminución de los accidentes de trabajo, reduciendo al máximo su incidencia </a:t>
            </a:r>
            <a:r>
              <a:rPr lang="es-PE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laboral. </a:t>
            </a:r>
            <a:endParaRPr lang="es-PE" sz="17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endParaRPr lang="es-PE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8580" indent="0" algn="ctr">
              <a:buNone/>
            </a:pPr>
            <a:r>
              <a:rPr lang="es-PE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 </a:t>
            </a:r>
            <a:r>
              <a:rPr lang="es-PE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RI-SST deberá ser revisado periódicamente </a:t>
            </a:r>
            <a:r>
              <a:rPr lang="es-PE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 acuerdo </a:t>
            </a:r>
            <a:r>
              <a:rPr lang="es-PE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a lo que determine el Comité de</a:t>
            </a:r>
          </a:p>
          <a:p>
            <a:pPr marL="68580" indent="0" algn="ctr">
              <a:buNone/>
            </a:pPr>
            <a:r>
              <a:rPr lang="es-PE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Seguridad y Salud en el Trabajo</a:t>
            </a:r>
            <a:r>
              <a:rPr lang="es-PE" sz="1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P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6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1199</Words>
  <Application>Microsoft Office PowerPoint</Application>
  <PresentationFormat>Presentación en pantalla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Austin</vt:lpstr>
      <vt:lpstr>Adobe Acrobat Document</vt:lpstr>
      <vt:lpstr>POLÍTICA DE SEGURIDAD Y SALUD EN EL TRABAJO</vt:lpstr>
      <vt:lpstr>POLÍTICA DE SEGURIDAD Y SALUD EN EL TRABAJO</vt:lpstr>
      <vt:lpstr>LA DIRECCIÓN DE SALUD IV LE</vt:lpstr>
      <vt:lpstr>la Seguridad y Salud en el Trabajo – SST</vt:lpstr>
      <vt:lpstr>el Sistema de Gestión de la Seguridad y Salud en el Trabajo – SGSST</vt:lpstr>
      <vt:lpstr>¿Qué es el Sistema de Gestión de la Seguridad y Salud en el Trabajo – SGSST?</vt:lpstr>
      <vt:lpstr>¿Qué documentos y registros debe tener el empleador para cumplir con la ley de la Seguridad y Salud en el Trabajo?</vt:lpstr>
      <vt:lpstr>Presentación de PowerPoint</vt:lpstr>
      <vt:lpstr>EL REGLAMENTO INTERNO DE SEGURIDAD Y SALUD EN EL TRABAJO- RI-SST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Mapa de riesgo</vt:lpstr>
      <vt:lpstr>MAPA DE  RIESGO</vt:lpstr>
      <vt:lpstr>¿POR QUÉ ES IMPORTANTE LA PARTICIPACIÓN DEL TRABAJADOR EN LA SEGURIDAD Y SALUD EN EL TRABAJO?</vt:lpstr>
      <vt:lpstr>                                                   CASOS ESPECIALES DE PROTECCIÓN </vt:lpstr>
      <vt:lpstr>COMPROMISO INSTITUCIONAL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DE SEGURIDAD Y SALUD EN EL TRABAJO</dc:title>
  <dc:creator>Sofia Soledad Hernandez Panta</dc:creator>
  <cp:lastModifiedBy>Sofia Soledad Hernandez Panta</cp:lastModifiedBy>
  <cp:revision>36</cp:revision>
  <dcterms:created xsi:type="dcterms:W3CDTF">2017-02-16T17:54:35Z</dcterms:created>
  <dcterms:modified xsi:type="dcterms:W3CDTF">2017-02-17T21:18:10Z</dcterms:modified>
</cp:coreProperties>
</file>